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70" r:id="rId5"/>
    <p:sldId id="272" r:id="rId6"/>
    <p:sldId id="268" r:id="rId7"/>
    <p:sldId id="27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27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40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23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849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24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283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603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039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12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366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69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36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902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26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170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693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1492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61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2309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34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1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45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4447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672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86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8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71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9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18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9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74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F951D-C53A-4E9E-85FC-0F907315E2B0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CB3FF-F5D9-4188-B2DA-AABB12FF7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46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latinLnBrk="0"/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457200" latinLnBrk="0"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latinLnBrk="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latinLnBrk="0"/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457200" latinLnBrk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0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latinLnBrk="0"/>
            <a:fld id="{A8C950A8-97B1-4229-AF95-AD7C3B7CDF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457200" latinLnBrk="0"/>
              <a:t>2017-01-09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latinLnBrk="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latinLnBrk="0"/>
            <a:fld id="{20D7A6B4-9BF0-42EC-B379-6269F76D9B5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457200" latinLnBrk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24932" y="0"/>
            <a:ext cx="4170066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latinLnBrk="0"/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ctr" defTabSz="457200" latinLnBrk="0"/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ctr" defTabSz="457200" latinLnBrk="0"/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r>
              <a:rPr lang="ko-KR" altLang="en-US" spc="-300" dirty="0">
                <a:solidFill>
                  <a:prstClr val="white"/>
                </a:solidFill>
                <a:latin typeface="맑은 고딕" panose="020B0503020000020004" pitchFamily="50" charset="-127"/>
              </a:rPr>
              <a:t>졸업  작품  제안서</a:t>
            </a:r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r>
              <a:rPr lang="ko-KR" altLang="en-US" sz="2400" spc="-300" dirty="0">
                <a:solidFill>
                  <a:prstClr val="white"/>
                </a:solidFill>
                <a:latin typeface="맑은 고딕" panose="020B0503020000020004" pitchFamily="50" charset="-127"/>
              </a:rPr>
              <a:t>지하철 승객 밀집도 </a:t>
            </a:r>
            <a:r>
              <a:rPr lang="ko-KR" altLang="en-US" sz="2400" spc="-300" dirty="0" err="1">
                <a:solidFill>
                  <a:prstClr val="white"/>
                </a:solidFill>
                <a:latin typeface="맑은 고딕" panose="020B0503020000020004" pitchFamily="50" charset="-127"/>
              </a:rPr>
              <a:t>알리미</a:t>
            </a:r>
            <a:endParaRPr lang="en-US" altLang="ko-KR" sz="2400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r>
              <a:rPr lang="en-US" altLang="ko-KR" spc="-300" dirty="0">
                <a:solidFill>
                  <a:prstClr val="white"/>
                </a:solidFill>
                <a:latin typeface="맑은 고딕" panose="020B0503020000020004" pitchFamily="50" charset="-127"/>
              </a:rPr>
              <a:t>2013152026</a:t>
            </a:r>
          </a:p>
          <a:p>
            <a:pPr indent="360000" defTabSz="457200" latinLnBrk="0"/>
            <a:r>
              <a:rPr lang="ko-KR" altLang="en-US" spc="-300" dirty="0">
                <a:solidFill>
                  <a:prstClr val="white"/>
                </a:solidFill>
                <a:latin typeface="맑은 고딕" panose="020B0503020000020004" pitchFamily="50" charset="-127"/>
              </a:rPr>
              <a:t>이연주</a:t>
            </a:r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r>
              <a:rPr lang="en-US" altLang="ko-KR" spc="-300" dirty="0">
                <a:solidFill>
                  <a:prstClr val="white"/>
                </a:solidFill>
                <a:latin typeface="맑은 고딕" panose="020B0503020000020004" pitchFamily="50" charset="-127"/>
              </a:rPr>
              <a:t>2013152016</a:t>
            </a:r>
          </a:p>
          <a:p>
            <a:pPr indent="360000" defTabSz="457200" latinLnBrk="0"/>
            <a:r>
              <a:rPr lang="ko-KR" altLang="en-US" spc="-300" dirty="0">
                <a:solidFill>
                  <a:prstClr val="white"/>
                </a:solidFill>
                <a:latin typeface="맑은 고딕" panose="020B0503020000020004" pitchFamily="50" charset="-127"/>
              </a:rPr>
              <a:t>목혜은</a:t>
            </a:r>
            <a:endParaRPr lang="en-US" altLang="ko-KR" spc="-3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indent="360000" defTabSz="457200" latinLnBrk="0"/>
            <a:r>
              <a:rPr lang="en-US" altLang="ko-KR" spc="-300" dirty="0">
                <a:solidFill>
                  <a:prstClr val="white"/>
                </a:solidFill>
                <a:latin typeface="맑은 고딕" panose="020B0503020000020004" pitchFamily="50" charset="-127"/>
              </a:rPr>
              <a:t>2012151021</a:t>
            </a:r>
          </a:p>
          <a:p>
            <a:pPr indent="360000" defTabSz="457200" latinLnBrk="0"/>
            <a:r>
              <a:rPr lang="ko-KR" altLang="en-US" spc="-300" dirty="0">
                <a:solidFill>
                  <a:prstClr val="white"/>
                </a:solidFill>
                <a:latin typeface="맑은 고딕" panose="020B0503020000020004" pitchFamily="50" charset="-127"/>
              </a:rPr>
              <a:t>박홍욱</a:t>
            </a:r>
          </a:p>
        </p:txBody>
      </p:sp>
    </p:spTree>
    <p:extLst>
      <p:ext uri="{BB962C8B-B14F-4D97-AF65-F5344CB8AC3E}">
        <p14:creationId xmlns:p14="http://schemas.microsoft.com/office/powerpoint/2010/main" val="274186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5488" y="647396"/>
            <a:ext cx="304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28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D</a:t>
            </a:r>
            <a:r>
              <a:rPr lang="en-US" altLang="ko-KR" sz="28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emo</a:t>
            </a:r>
            <a:endParaRPr lang="ko-KR" altLang="en-US" sz="2800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Vrinda" panose="020B0502040204020203" pitchFamily="34" charset="0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3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12" y="909006"/>
            <a:ext cx="6873176" cy="51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6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3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520467" y="1903121"/>
            <a:ext cx="3946849" cy="394684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79509" y="2371791"/>
            <a:ext cx="3572070" cy="348520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21269" y="2869363"/>
            <a:ext cx="2934399" cy="298060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249648" y="3451898"/>
            <a:ext cx="2482558" cy="23980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346339" y="834460"/>
            <a:ext cx="737118" cy="73711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98326" y="1753864"/>
            <a:ext cx="737118" cy="73711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533226" y="2789067"/>
            <a:ext cx="737118" cy="73711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630411" y="3810350"/>
            <a:ext cx="737118" cy="73711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102434" y="202963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97082" y="2474165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04028" y="3010772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04028" y="3557598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/>
          <p:cNvCxnSpPr>
            <a:cxnSpLocks/>
          </p:cNvCxnSpPr>
          <p:nvPr/>
        </p:nvCxnSpPr>
        <p:spPr>
          <a:xfrm flipV="1">
            <a:off x="5098947" y="1376002"/>
            <a:ext cx="1097026" cy="591602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7000">
                  <a:schemeClr val="bg1">
                    <a:lumMod val="50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cxnSpLocks/>
          </p:cNvCxnSpPr>
          <p:nvPr/>
        </p:nvCxnSpPr>
        <p:spPr>
          <a:xfrm flipV="1">
            <a:off x="5195052" y="2195235"/>
            <a:ext cx="1792731" cy="363657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7000">
                  <a:schemeClr val="bg1">
                    <a:lumMod val="50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cxnSpLocks/>
          </p:cNvCxnSpPr>
          <p:nvPr/>
        </p:nvCxnSpPr>
        <p:spPr>
          <a:xfrm flipV="1">
            <a:off x="5534376" y="3186989"/>
            <a:ext cx="1617966" cy="29825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7000">
                  <a:schemeClr val="bg1">
                    <a:lumMod val="50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cxnSpLocks/>
          </p:cNvCxnSpPr>
          <p:nvPr/>
        </p:nvCxnSpPr>
        <p:spPr>
          <a:xfrm>
            <a:off x="5612753" y="3815436"/>
            <a:ext cx="1693048" cy="296683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7000">
                  <a:schemeClr val="bg1">
                    <a:lumMod val="50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래픽 53" descr="점검 목록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9628" y="947749"/>
            <a:ext cx="510540" cy="510540"/>
          </a:xfrm>
          <a:prstGeom prst="rect">
            <a:avLst/>
          </a:prstGeom>
        </p:spPr>
      </p:pic>
      <p:pic>
        <p:nvPicPr>
          <p:cNvPr id="55" name="그래픽 54" descr="눈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7047" y="1802585"/>
            <a:ext cx="639675" cy="639675"/>
          </a:xfrm>
          <a:prstGeom prst="rect">
            <a:avLst/>
          </a:prstGeom>
        </p:spPr>
      </p:pic>
      <p:pic>
        <p:nvPicPr>
          <p:cNvPr id="56" name="그래픽 55" descr="생각 풍선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0411" y="2886252"/>
            <a:ext cx="542748" cy="542748"/>
          </a:xfrm>
          <a:prstGeom prst="rect">
            <a:avLst/>
          </a:prstGeom>
        </p:spPr>
      </p:pic>
      <p:pic>
        <p:nvPicPr>
          <p:cNvPr id="57" name="그래픽 56" descr="모임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5380" y="3915319"/>
            <a:ext cx="527180" cy="52718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347047" y="862839"/>
            <a:ext cx="139974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Step 1.</a:t>
            </a:r>
          </a:p>
          <a:p>
            <a:r>
              <a:rPr lang="ko-KR" altLang="en-US" sz="1600" spc="-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           </a:t>
            </a:r>
            <a:r>
              <a:rPr lang="en-US" altLang="ko-KR" sz="1600" spc="-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600" spc="-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차 발표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03931" y="1883734"/>
            <a:ext cx="14574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Step 2.</a:t>
            </a:r>
          </a:p>
          <a:p>
            <a:r>
              <a:rPr lang="ko-KR" altLang="en-US" sz="1600" spc="-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           지적 사항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367529" y="2839282"/>
            <a:ext cx="27590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Step 3.</a:t>
            </a:r>
          </a:p>
          <a:p>
            <a:r>
              <a:rPr lang="ko-KR" altLang="en-US" sz="1600" spc="-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           지적 사항 관련 논문 및 대응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629896" y="3971537"/>
            <a:ext cx="14574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Step 4.</a:t>
            </a:r>
          </a:p>
          <a:p>
            <a:r>
              <a:rPr lang="ko-KR" altLang="en-US" sz="1600" spc="-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           연구 배경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5487" y="647396"/>
            <a:ext cx="2900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28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P</a:t>
            </a:r>
            <a:r>
              <a:rPr lang="en-US" altLang="ko-KR" sz="28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RESENTATION INDEX</a:t>
            </a:r>
            <a:endParaRPr lang="ko-KR" altLang="en-US" sz="2800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Vrinda" panose="020B0502040204020203" pitchFamily="34" charset="0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76663" y="3948808"/>
            <a:ext cx="1994919" cy="19270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104028" y="4050520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698539" y="4399994"/>
            <a:ext cx="1521718" cy="14699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04813" y="4507212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Step 5</a:t>
            </a:r>
            <a:endParaRPr lang="ko-KR" altLang="en-US" dirty="0"/>
          </a:p>
        </p:txBody>
      </p:sp>
      <p:cxnSp>
        <p:nvCxnSpPr>
          <p:cNvPr id="46" name="직선 화살표 연결선 45"/>
          <p:cNvCxnSpPr>
            <a:cxnSpLocks/>
          </p:cNvCxnSpPr>
          <p:nvPr/>
        </p:nvCxnSpPr>
        <p:spPr>
          <a:xfrm>
            <a:off x="5441196" y="4272128"/>
            <a:ext cx="1490060" cy="497914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7000">
                  <a:schemeClr val="bg1">
                    <a:lumMod val="50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7074073" y="4737372"/>
            <a:ext cx="737118" cy="7371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079729" y="4814825"/>
            <a:ext cx="14574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Step 5.</a:t>
            </a:r>
          </a:p>
          <a:p>
            <a:r>
              <a:rPr lang="ko-KR" altLang="en-US" sz="1600" spc="-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           관련 기술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6047311" y="5443802"/>
            <a:ext cx="737118" cy="7371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7046796" y="5604989"/>
            <a:ext cx="14574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Step 6.</a:t>
            </a:r>
          </a:p>
          <a:p>
            <a:r>
              <a:rPr lang="ko-KR" altLang="en-US" sz="1600" spc="-3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           데모 계획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highlight>
                <a:srgbClr val="C0C0C0"/>
              </a:highlight>
            </a:endParaRPr>
          </a:p>
        </p:txBody>
      </p:sp>
      <p:cxnSp>
        <p:nvCxnSpPr>
          <p:cNvPr id="68" name="직선 화살표 연결선 67"/>
          <p:cNvCxnSpPr>
            <a:cxnSpLocks/>
          </p:cNvCxnSpPr>
          <p:nvPr/>
        </p:nvCxnSpPr>
        <p:spPr>
          <a:xfrm>
            <a:off x="5178174" y="4857965"/>
            <a:ext cx="775599" cy="605429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7000">
                  <a:schemeClr val="bg1">
                    <a:lumMod val="50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랩톱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73335" y="4826585"/>
            <a:ext cx="532922" cy="532922"/>
          </a:xfrm>
          <a:prstGeom prst="rect">
            <a:avLst/>
          </a:prstGeom>
        </p:spPr>
      </p:pic>
      <p:pic>
        <p:nvPicPr>
          <p:cNvPr id="17" name="그래픽 16" descr="네트워크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87200" y="5583691"/>
            <a:ext cx="457340" cy="4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0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5487" y="647396"/>
            <a:ext cx="25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28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S</a:t>
            </a:r>
            <a:r>
              <a:rPr lang="en-US" altLang="ko-KR" sz="28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cenario</a:t>
            </a:r>
            <a:endParaRPr lang="ko-KR" altLang="en-US" sz="2800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Vrinda" panose="020B0502040204020203" pitchFamily="34" charset="0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3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83" y="1818012"/>
            <a:ext cx="2806700" cy="3848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51" y="1818012"/>
            <a:ext cx="2806700" cy="3848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17" y="1818012"/>
            <a:ext cx="2806700" cy="38481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51" y="1818012"/>
            <a:ext cx="2806700" cy="3848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12" y="4616997"/>
            <a:ext cx="694944" cy="6949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67" y="1818012"/>
            <a:ext cx="2806700" cy="38481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27" y="4760253"/>
            <a:ext cx="271272" cy="2712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042" y="4737393"/>
            <a:ext cx="271272" cy="271272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9734454" y="4964469"/>
            <a:ext cx="135456" cy="111919"/>
          </a:xfrm>
          <a:prstGeom prst="ellipse">
            <a:avLst/>
          </a:prstGeom>
          <a:noFill/>
          <a:ln w="76200"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035050" y="4964469"/>
            <a:ext cx="135456" cy="111919"/>
          </a:xfrm>
          <a:prstGeom prst="ellipse">
            <a:avLst/>
          </a:prstGeom>
          <a:noFill/>
          <a:ln w="76200"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모서리가 둥근 직사각형 19"/>
          <p:cNvSpPr/>
          <p:nvPr/>
        </p:nvSpPr>
        <p:spPr>
          <a:xfrm>
            <a:off x="8751599" y="2419485"/>
            <a:ext cx="1814868" cy="43881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900" b="1" dirty="0">
                <a:ln w="3175">
                  <a:noFill/>
                </a:ln>
                <a:solidFill>
                  <a:prstClr val="black"/>
                </a:solidFill>
              </a:rPr>
              <a:t>소요시간 </a:t>
            </a:r>
            <a:r>
              <a:rPr lang="en-US" altLang="ko-KR" sz="900" b="1" dirty="0">
                <a:ln w="3175">
                  <a:noFill/>
                </a:ln>
                <a:solidFill>
                  <a:prstClr val="black"/>
                </a:solidFill>
              </a:rPr>
              <a:t>: 9</a:t>
            </a:r>
            <a:r>
              <a:rPr lang="ko-KR" altLang="en-US" sz="900" b="1" dirty="0">
                <a:ln w="3175">
                  <a:noFill/>
                </a:ln>
                <a:solidFill>
                  <a:prstClr val="black"/>
                </a:solidFill>
              </a:rPr>
              <a:t>분  </a:t>
            </a:r>
            <a:r>
              <a:rPr lang="ko-KR" altLang="en-US" sz="900" b="1" dirty="0" err="1">
                <a:ln w="3175">
                  <a:noFill/>
                </a:ln>
                <a:solidFill>
                  <a:prstClr val="black"/>
                </a:solidFill>
              </a:rPr>
              <a:t>정차역</a:t>
            </a:r>
            <a:r>
              <a:rPr lang="ko-KR" altLang="en-US" sz="900" b="1" dirty="0">
                <a:ln w="3175">
                  <a:noFill/>
                </a:ln>
                <a:solidFill>
                  <a:prstClr val="black"/>
                </a:solidFill>
              </a:rPr>
              <a:t> </a:t>
            </a:r>
            <a:r>
              <a:rPr lang="en-US" altLang="ko-KR" sz="900" b="1" dirty="0">
                <a:ln w="3175">
                  <a:noFill/>
                </a:ln>
                <a:solidFill>
                  <a:prstClr val="black"/>
                </a:solidFill>
              </a:rPr>
              <a:t>: 4</a:t>
            </a:r>
            <a:r>
              <a:rPr lang="ko-KR" altLang="en-US" sz="900" b="1" dirty="0">
                <a:ln w="3175">
                  <a:noFill/>
                </a:ln>
                <a:solidFill>
                  <a:prstClr val="black"/>
                </a:solidFill>
              </a:rPr>
              <a:t>개</a:t>
            </a:r>
            <a:endParaRPr lang="en-US" altLang="ko-KR" sz="900" b="1" dirty="0">
              <a:ln w="3175">
                <a:noFill/>
              </a:ln>
              <a:solidFill>
                <a:prstClr val="black"/>
              </a:solidFill>
            </a:endParaRPr>
          </a:p>
          <a:p>
            <a:pPr algn="ctr" defTabSz="457200" latinLnBrk="0"/>
            <a:r>
              <a:rPr lang="ko-KR" altLang="en-US" sz="900" dirty="0" err="1">
                <a:ln w="3175">
                  <a:noFill/>
                </a:ln>
                <a:solidFill>
                  <a:prstClr val="black"/>
                </a:solidFill>
              </a:rPr>
              <a:t>청량리행</a:t>
            </a:r>
            <a:r>
              <a:rPr lang="ko-KR" altLang="en-US" sz="900" dirty="0">
                <a:ln w="3175">
                  <a:noFill/>
                </a:ln>
                <a:solidFill>
                  <a:prstClr val="black"/>
                </a:solidFill>
              </a:rPr>
              <a:t> 열차 </a:t>
            </a:r>
            <a:r>
              <a:rPr lang="en-US" altLang="ko-KR" sz="900" dirty="0">
                <a:ln w="3175">
                  <a:noFill/>
                </a:ln>
                <a:solidFill>
                  <a:srgbClr val="FF0000"/>
                </a:solidFill>
              </a:rPr>
              <a:t>5</a:t>
            </a:r>
            <a:r>
              <a:rPr lang="ko-KR" altLang="en-US" sz="900" dirty="0">
                <a:ln w="3175">
                  <a:noFill/>
                </a:ln>
                <a:solidFill>
                  <a:srgbClr val="FF0000"/>
                </a:solidFill>
              </a:rPr>
              <a:t>분 후 도착</a:t>
            </a:r>
            <a:endParaRPr lang="en-US" altLang="ko-KR" sz="900" dirty="0">
              <a:ln w="3175">
                <a:noFill/>
              </a:ln>
              <a:solidFill>
                <a:srgbClr val="FF0000"/>
              </a:solidFill>
            </a:endParaRPr>
          </a:p>
          <a:p>
            <a:pPr algn="ctr" defTabSz="457200" latinLnBrk="0"/>
            <a:r>
              <a:rPr lang="ko-KR" altLang="en-US" sz="900" dirty="0">
                <a:ln w="3175">
                  <a:noFill/>
                </a:ln>
                <a:solidFill>
                  <a:prstClr val="black"/>
                </a:solidFill>
              </a:rPr>
              <a:t>용산</a:t>
            </a:r>
            <a:r>
              <a:rPr lang="en-US" altLang="ko-KR" sz="900" dirty="0">
                <a:ln w="3175">
                  <a:noFill/>
                </a:ln>
                <a:solidFill>
                  <a:prstClr val="black"/>
                </a:solidFill>
              </a:rPr>
              <a:t>(</a:t>
            </a:r>
            <a:r>
              <a:rPr lang="ko-KR" altLang="en-US" sz="900" dirty="0">
                <a:ln w="3175">
                  <a:noFill/>
                </a:ln>
                <a:solidFill>
                  <a:prstClr val="black"/>
                </a:solidFill>
              </a:rPr>
              <a:t>급</a:t>
            </a:r>
            <a:r>
              <a:rPr lang="en-US" altLang="ko-KR" sz="900" dirty="0">
                <a:ln w="3175">
                  <a:noFill/>
                </a:ln>
                <a:solidFill>
                  <a:prstClr val="black"/>
                </a:solidFill>
              </a:rPr>
              <a:t>)</a:t>
            </a:r>
            <a:r>
              <a:rPr lang="ko-KR" altLang="en-US" sz="900" dirty="0">
                <a:ln w="3175">
                  <a:noFill/>
                </a:ln>
                <a:solidFill>
                  <a:prstClr val="black"/>
                </a:solidFill>
              </a:rPr>
              <a:t>행 열차 </a:t>
            </a:r>
            <a:r>
              <a:rPr lang="en-US" altLang="ko-KR" sz="900" dirty="0">
                <a:ln w="3175">
                  <a:noFill/>
                </a:ln>
                <a:solidFill>
                  <a:srgbClr val="FF0000"/>
                </a:solidFill>
              </a:rPr>
              <a:t>22</a:t>
            </a:r>
            <a:r>
              <a:rPr lang="ko-KR" altLang="en-US" sz="900" dirty="0">
                <a:ln w="3175">
                  <a:noFill/>
                </a:ln>
                <a:solidFill>
                  <a:srgbClr val="FF0000"/>
                </a:solidFill>
              </a:rPr>
              <a:t>분 후 도착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51" y="1821187"/>
            <a:ext cx="2819400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34288" y="2004260"/>
            <a:ext cx="10025598" cy="30031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latinLnBrk="0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1.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이산화탄소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혼잡도를 측정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할 수 있을지 확인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514350" indent="-514350" defTabSz="457200" latinLnBrk="0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defTabSz="457200" latinLnBrk="0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2.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이산화탄소 감지 센서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이외의 센서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검토 필요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 &amp;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센서 대체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검토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defTabSz="457200" latinLnBrk="0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defTabSz="457200" latinLnBrk="0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3.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데모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 시나리오 구성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ctr" defTabSz="457200" latinLnBrk="0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487" y="647396"/>
            <a:ext cx="25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28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P</a:t>
            </a:r>
            <a:r>
              <a:rPr lang="en-US" altLang="ko-KR" sz="28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ointed out item</a:t>
            </a:r>
            <a:endParaRPr lang="ko-KR" altLang="en-US" sz="2800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Vrinda" panose="020B0502040204020203" pitchFamily="34" charset="0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3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65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16871" y="1882339"/>
            <a:ext cx="10314432" cy="47851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487" y="647396"/>
            <a:ext cx="25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28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M</a:t>
            </a:r>
            <a:r>
              <a:rPr lang="en-US" altLang="ko-KR" sz="28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odification 1</a:t>
            </a:r>
            <a:endParaRPr lang="ko-KR" altLang="en-US" sz="2800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Vrinda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982" y="1059474"/>
            <a:ext cx="4010209" cy="4769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9" y="1691847"/>
            <a:ext cx="10338159" cy="4714655"/>
          </a:xfrm>
          <a:prstGeom prst="rect">
            <a:avLst/>
          </a:prstGeom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 flipH="1">
            <a:off x="5701004" y="4787966"/>
            <a:ext cx="51326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>
            <a:off x="1316990" y="5067633"/>
            <a:ext cx="30723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</p:cNvCxnSpPr>
          <p:nvPr/>
        </p:nvCxnSpPr>
        <p:spPr>
          <a:xfrm>
            <a:off x="9443720" y="5067633"/>
            <a:ext cx="1389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cxnSpLocks/>
          </p:cNvCxnSpPr>
          <p:nvPr/>
        </p:nvCxnSpPr>
        <p:spPr>
          <a:xfrm>
            <a:off x="1316990" y="5358772"/>
            <a:ext cx="29349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액자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3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16871" y="1882339"/>
            <a:ext cx="10314432" cy="47851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487" y="647396"/>
            <a:ext cx="25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28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M</a:t>
            </a:r>
            <a:r>
              <a:rPr lang="en-US" altLang="ko-KR" sz="28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odification 2</a:t>
            </a:r>
            <a:endParaRPr lang="ko-KR" altLang="en-US" sz="2800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Vrinda" panose="020B0502040204020203" pitchFamily="34" charset="0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3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75" y="2484524"/>
            <a:ext cx="9588741" cy="3554730"/>
          </a:xfrm>
          <a:prstGeom prst="rect">
            <a:avLst/>
          </a:prstGeom>
        </p:spPr>
      </p:pic>
      <p:cxnSp>
        <p:nvCxnSpPr>
          <p:cNvPr id="13" name="직선 연결선 12"/>
          <p:cNvCxnSpPr>
            <a:cxnSpLocks/>
          </p:cNvCxnSpPr>
          <p:nvPr/>
        </p:nvCxnSpPr>
        <p:spPr>
          <a:xfrm flipV="1">
            <a:off x="1714500" y="3388201"/>
            <a:ext cx="7707591" cy="84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1362456" y="4926433"/>
            <a:ext cx="9088292" cy="86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cxnSpLocks/>
          </p:cNvCxnSpPr>
          <p:nvPr/>
        </p:nvCxnSpPr>
        <p:spPr>
          <a:xfrm flipH="1">
            <a:off x="6667730" y="4616556"/>
            <a:ext cx="37830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362456" y="5234467"/>
            <a:ext cx="90882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 flipV="1">
            <a:off x="1362456" y="5525366"/>
            <a:ext cx="2538971" cy="84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51" y="1037523"/>
            <a:ext cx="3902311" cy="11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16871" y="1882339"/>
            <a:ext cx="10314432" cy="47851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487" y="647396"/>
            <a:ext cx="25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28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M</a:t>
            </a:r>
            <a:r>
              <a:rPr lang="en-US" altLang="ko-KR" sz="28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odification 2</a:t>
            </a:r>
            <a:endParaRPr lang="ko-KR" altLang="en-US" sz="2800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Vrinda" panose="020B0502040204020203" pitchFamily="34" charset="0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3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01" y="1170616"/>
            <a:ext cx="7721997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4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16871" y="1882339"/>
            <a:ext cx="10314432" cy="47851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488" y="647396"/>
            <a:ext cx="304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28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B</a:t>
            </a:r>
            <a:r>
              <a:rPr lang="en-US" altLang="ko-KR" sz="28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ackground of a research</a:t>
            </a:r>
            <a:endParaRPr lang="ko-KR" altLang="en-US" sz="2800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Vrinda" panose="020B0502040204020203" pitchFamily="34" charset="0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3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82" y="1406111"/>
            <a:ext cx="4395807" cy="4923650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86" y="1406111"/>
            <a:ext cx="4101175" cy="1694498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44" y="3576837"/>
            <a:ext cx="422931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5488" y="647396"/>
            <a:ext cx="304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28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A</a:t>
            </a:r>
            <a:r>
              <a:rPr lang="en-US" altLang="ko-KR" sz="28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rinda" panose="020B0502040204020203" pitchFamily="34" charset="0"/>
              </a:rPr>
              <a:t>nalogous art </a:t>
            </a:r>
            <a:endParaRPr lang="ko-KR" altLang="en-US" sz="2800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Vrinda" panose="020B0502040204020203" pitchFamily="34" charset="0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3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41214" y="4858862"/>
            <a:ext cx="2066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b="1" dirty="0">
                <a:solidFill>
                  <a:prstClr val="black"/>
                </a:solidFill>
              </a:rPr>
              <a:t>지하철 </a:t>
            </a:r>
            <a:r>
              <a:rPr lang="ko-KR" altLang="en-US" b="1" dirty="0">
                <a:solidFill>
                  <a:srgbClr val="FF0000"/>
                </a:solidFill>
              </a:rPr>
              <a:t>무게</a:t>
            </a:r>
            <a:r>
              <a:rPr lang="ko-KR" altLang="en-US" b="1" dirty="0">
                <a:solidFill>
                  <a:prstClr val="black"/>
                </a:solidFill>
              </a:rPr>
              <a:t> 측정 </a:t>
            </a:r>
            <a:endParaRPr lang="en-US" altLang="ko-KR" b="1" dirty="0">
              <a:solidFill>
                <a:prstClr val="black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24" y="2127232"/>
            <a:ext cx="2155665" cy="215566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36" y="2234775"/>
            <a:ext cx="2111694" cy="21116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77" y="2022515"/>
            <a:ext cx="1990300" cy="1990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07351" y="4716903"/>
            <a:ext cx="196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지하철 출입구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algn="ctr" defTabSz="457200" latinLnBrk="0"/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NFC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태그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이용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0333" y="4858862"/>
            <a:ext cx="287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온도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미세 먼지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센서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이용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736" y="2147448"/>
            <a:ext cx="1503274" cy="22863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898847" y="4884686"/>
            <a:ext cx="2311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b="1" dirty="0">
                <a:solidFill>
                  <a:srgbClr val="FF0000"/>
                </a:solidFill>
              </a:rPr>
              <a:t>열 화상 </a:t>
            </a:r>
            <a:r>
              <a:rPr lang="ko-KR" altLang="en-US" b="1" dirty="0">
                <a:solidFill>
                  <a:prstClr val="black"/>
                </a:solidFill>
              </a:rPr>
              <a:t>카메라 사용</a:t>
            </a:r>
            <a:endParaRPr lang="en-US" altLang="ko-KR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3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154</Words>
  <Application>Microsoft Office PowerPoint</Application>
  <PresentationFormat>와이드스크린</PresentationFormat>
  <Paragraphs>58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Vrinda</vt:lpstr>
      <vt:lpstr>맑은 고딕</vt:lpstr>
      <vt:lpstr>-윤고딕340</vt:lpstr>
      <vt:lpstr>Arial</vt:lpstr>
      <vt:lpstr>Calibri</vt:lpstr>
      <vt:lpstr>Calibri Light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이연주</dc:creator>
  <cp:lastModifiedBy>박홍욱</cp:lastModifiedBy>
  <cp:revision>16</cp:revision>
  <dcterms:created xsi:type="dcterms:W3CDTF">2017-01-02T07:22:52Z</dcterms:created>
  <dcterms:modified xsi:type="dcterms:W3CDTF">2017-01-09T05:25:20Z</dcterms:modified>
</cp:coreProperties>
</file>